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6" r:id="rId6"/>
    <p:sldId id="299" r:id="rId7"/>
    <p:sldId id="313" r:id="rId8"/>
    <p:sldId id="315" r:id="rId9"/>
    <p:sldId id="322" r:id="rId10"/>
    <p:sldId id="323" r:id="rId11"/>
    <p:sldId id="309" r:id="rId12"/>
    <p:sldId id="314" r:id="rId13"/>
    <p:sldId id="284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593"/>
    <a:srgbClr val="595460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358D2-7920-4E04-8D77-1DEAD610C05D}" v="278" dt="2024-06-10T09:29:12.28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Andrea" userId="e971995d-c952-456b-bf36-9e75073d74de" providerId="ADAL" clId="{36C358D2-7920-4E04-8D77-1DEAD610C05D}"/>
    <pc:docChg chg="modSld">
      <pc:chgData name="Graf Andrea" userId="e971995d-c952-456b-bf36-9e75073d74de" providerId="ADAL" clId="{36C358D2-7920-4E04-8D77-1DEAD610C05D}" dt="2024-06-10T09:29:12.285" v="279" actId="20577"/>
      <pc:docMkLst>
        <pc:docMk/>
      </pc:docMkLst>
      <pc:sldChg chg="modSp mod modAnim">
        <pc:chgData name="Graf Andrea" userId="e971995d-c952-456b-bf36-9e75073d74de" providerId="ADAL" clId="{36C358D2-7920-4E04-8D77-1DEAD610C05D}" dt="2024-06-10T09:18:19.298" v="50" actId="20577"/>
        <pc:sldMkLst>
          <pc:docMk/>
          <pc:sldMk cId="3318299500" sldId="266"/>
        </pc:sldMkLst>
        <pc:spChg chg="mod">
          <ac:chgData name="Graf Andrea" userId="e971995d-c952-456b-bf36-9e75073d74de" providerId="ADAL" clId="{36C358D2-7920-4E04-8D77-1DEAD610C05D}" dt="2024-06-10T09:18:19.298" v="50" actId="20577"/>
          <ac:spMkLst>
            <pc:docMk/>
            <pc:sldMk cId="3318299500" sldId="266"/>
            <ac:spMk id="2" creationId="{CFB66F44-8C22-638C-34CD-A4BF363DA6CA}"/>
          </ac:spMkLst>
        </pc:spChg>
      </pc:sldChg>
      <pc:sldChg chg="modSp mod modAnim">
        <pc:chgData name="Graf Andrea" userId="e971995d-c952-456b-bf36-9e75073d74de" providerId="ADAL" clId="{36C358D2-7920-4E04-8D77-1DEAD610C05D}" dt="2024-06-10T09:29:12.285" v="279" actId="20577"/>
        <pc:sldMkLst>
          <pc:docMk/>
          <pc:sldMk cId="2819500429" sldId="310"/>
        </pc:sldMkLst>
        <pc:spChg chg="mod">
          <ac:chgData name="Graf Andrea" userId="e971995d-c952-456b-bf36-9e75073d74de" providerId="ADAL" clId="{36C358D2-7920-4E04-8D77-1DEAD610C05D}" dt="2024-06-10T09:29:12.285" v="279" actId="20577"/>
          <ac:spMkLst>
            <pc:docMk/>
            <pc:sldMk cId="2819500429" sldId="310"/>
            <ac:spMk id="9" creationId="{957A8109-BBBF-407C-81F8-08088ED996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9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E82334DA-681A-46EF-9A56-7F4C6ABE7E6A}" type="datetime1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9/4/2024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‹N°›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9/4/2024</a:t>
            </a:fld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  <p:transition spd="med">
    <p:pull dir="r"/>
  </p:transition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9/4/2024</a:t>
            </a:fld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  <p:transition spd="med">
    <p:pull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2546992-DEFF-4765-9FB8-C2ACF446503A}" type="datetime1">
              <a:rPr lang="en-US" smtClean="0"/>
              <a:pPr/>
              <a:t>9/4/2024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  <p:transition spd="med">
    <p:pull dir="r"/>
  </p:transition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fld id="{F6852FE2-76E6-44F3-971E-3B1E6B948E41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  <p:transition spd="med">
    <p:pull dir="r"/>
  </p:transition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fld id="{C7049658-B31A-4F62-9996-2FC707C5F2CD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  <p:transition spd="med">
    <p:pull dir="r"/>
  </p:transition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fld id="{07B0C15C-146D-42C9-B24A-389A27E5FC3F}" type="datetime1">
              <a:rPr lang="en-US" smtClean="0">
                <a:solidFill>
                  <a:schemeClr val="tx2"/>
                </a:solidFill>
              </a:rPr>
              <a:pPr/>
              <a:t>9/4/2024</a:t>
            </a:fld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  <p:transition spd="med">
    <p:pull dir="r"/>
  </p:transition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  <p:transition spd="med">
    <p:pull dir="r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  <p:transition spd="med">
    <p:pull dir="r"/>
  </p:transition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  <p:transition spd="med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150E1EA-44FA-4D89-855F-C0B34F87238D}" type="datetime1">
              <a:rPr lang="en-US" smtClean="0"/>
              <a:pPr/>
              <a:t>9/4/2024</a:t>
            </a:fld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F0EE079C-10D4-4C0C-8F48-80E716100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9143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EF9D7489-BAB3-49B7-B83B-9F6131DC9D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446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BC0EEF5C-B219-4286-B517-426EDF4EAF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7749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66462103-08B6-4C6F-88CC-03FF546261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2052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78BA700-11E2-4D8A-A0C6-7CE3C00EC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143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F5914669-6EB5-485E-AB8B-3A2E4F1718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143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59BCC58C-2434-490A-8749-D8311B9025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446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8FD90DAF-BAFA-4B9E-A682-AD69AEC3A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446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E3B0A9D-DD75-43E3-A689-283E65DF3F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749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A0EDFB3-D33B-471A-B50B-93FB685241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749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39A96C54-26D5-4B10-A345-F6C034F2E7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052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4316B0AE-245F-4164-BF74-B514BA424C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052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  <p:transition spd="med"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AE613A3-7427-4A9A-9B2A-23B005FA5F48}" type="datetime1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ransition spd="med">
    <p:pull dir="r"/>
  </p:transition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376" y="885825"/>
            <a:ext cx="5686424" cy="2457450"/>
          </a:xfr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PDG Groupe 9</a:t>
            </a:r>
            <a:b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0" cap="none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</a:t>
            </a:r>
            <a:r>
              <a:rPr lang="en-US" sz="4000" b="0" cap="none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déchèteries</a:t>
            </a:r>
            <a:endParaRPr lang="en-US" sz="4000" b="0" cap="none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9197" y="3627046"/>
            <a:ext cx="4985065" cy="2857730"/>
          </a:xfrm>
        </p:spPr>
        <p:txBody>
          <a:bodyPr vert="horz" lIns="109728" tIns="109728" rIns="109728" b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Présenté par :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Ferrara Justin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Graf Andrea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Hussain Lucas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Ramos Dylan</a:t>
            </a: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 l="8500" r="47750"/>
          <a:stretch/>
        </p:blipFill>
        <p:spPr>
          <a:xfrm>
            <a:off x="6858000" y="0"/>
            <a:ext cx="5334000" cy="6858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23">
            <a:extLst>
              <a:ext uri="{FF2B5EF4-FFF2-40B4-BE49-F238E27FC236}">
                <a16:creationId xmlns:a16="http://schemas.microsoft.com/office/drawing/2014/main" id="{52E274E0-380E-C21C-748B-978B2F82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0800"/>
            <a:ext cx="979879" cy="457200"/>
          </a:xfrm>
        </p:spPr>
        <p:txBody>
          <a:bodyPr vert="horz" lIns="109728" tIns="109728" rIns="109728" bIns="91440" rtlCol="0" anchor="b"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36EE98E1-6BAE-B0E0-7687-09470E61E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384" y="630331"/>
            <a:ext cx="3159592" cy="3159592"/>
          </a:xfrm>
          <a:prstGeom prst="ellipse">
            <a:avLst/>
          </a:prstGeom>
          <a:ln w="63500" cap="rnd">
            <a:solidFill>
              <a:srgbClr val="595460"/>
            </a:solidFill>
          </a:ln>
          <a:effectLst>
            <a:outerShdw blurRad="419100" dist="292100" dir="5400000" sx="44000" sy="44000" rotWithShape="0">
              <a:srgbClr val="000000">
                <a:alpha val="57000"/>
              </a:srgbClr>
            </a:outerShdw>
            <a:softEdge rad="1270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81"/>
                    </a14:imgEffect>
                    <a14:imgEffect>
                      <a14:saturation sat="122000"/>
                    </a14:imgEffect>
                  </a14:imgLayer>
                </a14:imgProps>
              </a:ext>
            </a:extLst>
          </a:blip>
          <a:srcRect l="25512"/>
          <a:stretch/>
        </p:blipFill>
        <p:spPr>
          <a:xfrm>
            <a:off x="-1726" y="0"/>
            <a:ext cx="12192000" cy="6858000"/>
          </a:xfrm>
        </p:spPr>
      </p:pic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 Placeholder 41">
            <a:extLst>
              <a:ext uri="{FF2B5EF4-FFF2-40B4-BE49-F238E27FC236}">
                <a16:creationId xmlns:a16="http://schemas.microsoft.com/office/drawing/2014/main" id="{71FA3A35-8A5C-DD96-9B54-D38310B1D540}"/>
              </a:ext>
            </a:extLst>
          </p:cNvPr>
          <p:cNvSpPr txBox="1">
            <a:spLocks/>
          </p:cNvSpPr>
          <p:nvPr/>
        </p:nvSpPr>
        <p:spPr>
          <a:xfrm>
            <a:off x="-1728" y="745600"/>
            <a:ext cx="4606535" cy="4286840"/>
          </a:xfrm>
          <a:prstGeom prst="rect">
            <a:avLst/>
          </a:prstGeom>
          <a:solidFill>
            <a:schemeClr val="tx2"/>
          </a:solidFill>
        </p:spPr>
        <p:txBody>
          <a:bodyPr vert="horz" lIns="109728" tIns="109728" rIns="109728" bIns="91440" rtlCol="0" anchor="ctr">
            <a:normAutofit/>
          </a:bodyPr>
          <a:lstStyle>
            <a:lvl1pPr marL="36576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7" y="819150"/>
            <a:ext cx="4535628" cy="52197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algn="ctr"/>
            <a:r>
              <a:rPr lang="fr-CH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Vidéo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ACCDBA-196A-2EE1-29C0-EC305532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242685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9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67712" y="3461002"/>
            <a:ext cx="5728215" cy="3396997"/>
          </a:xfr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86DA62-668D-1267-BEBA-59F47AF30C3C}"/>
              </a:ext>
            </a:extLst>
          </p:cNvPr>
          <p:cNvSpPr txBox="1">
            <a:spLocks/>
          </p:cNvSpPr>
          <p:nvPr/>
        </p:nvSpPr>
        <p:spPr>
          <a:xfrm>
            <a:off x="1076325" y="923924"/>
            <a:ext cx="5719601" cy="2473069"/>
          </a:xfrm>
          <a:prstGeom prst="rect">
            <a:avLst/>
          </a:prstGeo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MERCI POUR</a:t>
            </a:r>
            <a:b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VOTRE ATTENTION</a:t>
            </a:r>
            <a:endParaRPr lang="en-US" b="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64FC1269-6BFA-3F92-0F91-77864546FA70}"/>
              </a:ext>
            </a:extLst>
          </p:cNvPr>
          <p:cNvSpPr txBox="1">
            <a:spLocks/>
          </p:cNvSpPr>
          <p:nvPr/>
        </p:nvSpPr>
        <p:spPr>
          <a:xfrm>
            <a:off x="6858023" y="4395975"/>
            <a:ext cx="5333977" cy="1527049"/>
          </a:xfrm>
          <a:prstGeom prst="rect">
            <a:avLst/>
          </a:prstGeo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https://gestion-decheterie.internet-box.ch</a:t>
            </a:r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047932"/>
            <a:ext cx="6623040" cy="791861"/>
          </a:xfrm>
        </p:spPr>
        <p:txBody>
          <a:bodyPr>
            <a:no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94000"/>
                    </a14:imgEffect>
                  </a14:imgLayer>
                </a14:imgProps>
              </a:ext>
            </a:extLst>
          </a:blip>
          <a:srcRect l="4694" r="8386"/>
          <a:stretch/>
        </p:blipFill>
        <p:spPr>
          <a:xfrm>
            <a:off x="8200136" y="1085431"/>
            <a:ext cx="3991864" cy="5037857"/>
          </a:xfr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CFB66F44-8C22-638C-34CD-A4BF363DA6CA}"/>
              </a:ext>
            </a:extLst>
          </p:cNvPr>
          <p:cNvSpPr txBox="1">
            <a:spLocks/>
          </p:cNvSpPr>
          <p:nvPr/>
        </p:nvSpPr>
        <p:spPr>
          <a:xfrm>
            <a:off x="787178" y="2005527"/>
            <a:ext cx="6457717" cy="3970276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Technologies utilisées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Vidéo</a:t>
            </a:r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  <p:transition spd="med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915" y="673308"/>
            <a:ext cx="6457717" cy="1580890"/>
          </a:xfrm>
        </p:spPr>
        <p:txBody>
          <a:bodyPr>
            <a:norm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FBFF4B36-5D7D-42A6-A89B-A0A83CB0C2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4613548" cy="339699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918" y="2254198"/>
            <a:ext cx="6457717" cy="4055162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des déchèteries de Suisse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Système décentralisé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Efficacité opérationnelle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Intégrité des données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/>
          <a:p>
            <a:r>
              <a:rPr lang="en-US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Déchets - Commune de Penthaz - Site officiel de la commune de Penthaz -  District du Gros-de-Vaud - Vaud - Suisse">
            <a:extLst>
              <a:ext uri="{FF2B5EF4-FFF2-40B4-BE49-F238E27FC236}">
                <a16:creationId xmlns:a16="http://schemas.microsoft.com/office/drawing/2014/main" id="{494452D4-F9AF-5AAB-C4FB-5B5C299FA62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r="477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E33B066-80D3-193D-E6B9-97E228E9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2121" y="6400800"/>
            <a:ext cx="979879" cy="4572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FAEF9944-A4F6-4C59-AEBD-678D6480B8E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4" name="Image 3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CE55CB57-091C-705E-59FA-9603EEA7E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" t="8109" r="583" b="2672"/>
          <a:stretch/>
        </p:blipFill>
        <p:spPr>
          <a:xfrm>
            <a:off x="-3971" y="457200"/>
            <a:ext cx="12195971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94838-6264-92B9-F62E-562391DBA2BA}"/>
              </a:ext>
            </a:extLst>
          </p:cNvPr>
          <p:cNvSpPr/>
          <p:nvPr/>
        </p:nvSpPr>
        <p:spPr>
          <a:xfrm>
            <a:off x="-3971" y="6400800"/>
            <a:ext cx="12185811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589C34-39C7-1B93-81FE-D544B0A04FAB}"/>
              </a:ext>
            </a:extLst>
          </p:cNvPr>
          <p:cNvSpPr/>
          <p:nvPr/>
        </p:nvSpPr>
        <p:spPr>
          <a:xfrm>
            <a:off x="-3972" y="0"/>
            <a:ext cx="12185811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141586"/>
      </p:ext>
    </p:extLst>
  </p:cSld>
  <p:clrMapOvr>
    <a:masterClrMapping/>
  </p:clrMapOvr>
  <p:transition spd="slow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10" name="Image 9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F8DD924F-9123-7BF7-557C-D149239E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03" y="1371156"/>
            <a:ext cx="8112593" cy="4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7844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3" name="Image 2" descr="Une image contenant diagramme, texte, capture d’écran, ligne&#10;&#10;Description générée automatiquement">
            <a:extLst>
              <a:ext uri="{FF2B5EF4-FFF2-40B4-BE49-F238E27FC236}">
                <a16:creationId xmlns:a16="http://schemas.microsoft.com/office/drawing/2014/main" id="{17C3855B-0F80-49AD-169C-24151CB2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50715"/>
            <a:ext cx="71628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1373"/>
      </p:ext>
    </p:extLst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E1BABDF-2D81-4200-AB3D-E2AC2AA8519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37397" y="1721363"/>
            <a:ext cx="3519028" cy="577798"/>
          </a:xfrm>
        </p:spPr>
        <p:txBody>
          <a:bodyPr/>
          <a:lstStyle/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Postgres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25F567F5-38D0-B821-4C14-686F925693E3}"/>
              </a:ext>
            </a:extLst>
          </p:cNvPr>
          <p:cNvSpPr txBox="1">
            <a:spLocks/>
          </p:cNvSpPr>
          <p:nvPr/>
        </p:nvSpPr>
        <p:spPr>
          <a:xfrm>
            <a:off x="8237397" y="2361142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données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3F64BB10-43C2-38D0-11A2-601B554B7633}"/>
              </a:ext>
            </a:extLst>
          </p:cNvPr>
          <p:cNvSpPr txBox="1">
            <a:spLocks/>
          </p:cNvSpPr>
          <p:nvPr/>
        </p:nvSpPr>
        <p:spPr>
          <a:xfrm>
            <a:off x="1094915" y="1734606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Traefik	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C4AC96C0-1511-8C0D-419E-2ABAFAED7DE0}"/>
              </a:ext>
            </a:extLst>
          </p:cNvPr>
          <p:cNvSpPr txBox="1">
            <a:spLocks/>
          </p:cNvSpPr>
          <p:nvPr/>
        </p:nvSpPr>
        <p:spPr>
          <a:xfrm>
            <a:off x="1094915" y="2427150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Reverse proxy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1FD0FB29-A828-C69F-520C-90679EAA6B4E}"/>
              </a:ext>
            </a:extLst>
          </p:cNvPr>
          <p:cNvSpPr txBox="1">
            <a:spLocks/>
          </p:cNvSpPr>
          <p:nvPr/>
        </p:nvSpPr>
        <p:spPr>
          <a:xfrm>
            <a:off x="2474778" y="3713083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Docker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E9AA7245-3FCD-5436-6BA3-A43119537F85}"/>
              </a:ext>
            </a:extLst>
          </p:cNvPr>
          <p:cNvSpPr txBox="1">
            <a:spLocks/>
          </p:cNvSpPr>
          <p:nvPr/>
        </p:nvSpPr>
        <p:spPr>
          <a:xfrm>
            <a:off x="2474778" y="4405627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Conteneurisation et orchestration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Technologies utilisées (Infrastructure)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151234A5-E914-C309-E6E5-9154C74DCA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7010"/>
          <a:stretch/>
        </p:blipFill>
        <p:spPr>
          <a:xfrm>
            <a:off x="2585094" y="1740255"/>
            <a:ext cx="938966" cy="754673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5B64B43-76D8-4815-3A4E-CF06F15896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934" t="24423" r="26871" b="34164"/>
          <a:stretch/>
        </p:blipFill>
        <p:spPr>
          <a:xfrm>
            <a:off x="4034145" y="3674983"/>
            <a:ext cx="958048" cy="76078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0E6346D-6E5E-B3AB-30E8-2F416B5F9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9487" y="1781554"/>
            <a:ext cx="720449" cy="743263"/>
          </a:xfrm>
          <a:prstGeom prst="rect">
            <a:avLst/>
          </a:prstGeom>
        </p:spPr>
      </p:pic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6F1E3D9C-40D0-1ECA-F346-97BFC9AEBAA5}"/>
              </a:ext>
            </a:extLst>
          </p:cNvPr>
          <p:cNvSpPr txBox="1">
            <a:spLocks/>
          </p:cNvSpPr>
          <p:nvPr/>
        </p:nvSpPr>
        <p:spPr>
          <a:xfrm>
            <a:off x="6551560" y="3710569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NodeJS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EC10B77A-BED1-8D42-1B2A-D59A2C12A5F8}"/>
              </a:ext>
            </a:extLst>
          </p:cNvPr>
          <p:cNvSpPr txBox="1">
            <a:spLocks/>
          </p:cNvSpPr>
          <p:nvPr/>
        </p:nvSpPr>
        <p:spPr>
          <a:xfrm>
            <a:off x="6551560" y="4403113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defPPr>
              <a:defRPr lang="en-US"/>
            </a:defPPr>
            <a:lvl1pPr marL="283464" indent="-283464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2000" b="0" spc="150" baseline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-32004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-32004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-32004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2024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>
                <a:solidFill>
                  <a:schemeClr val="accent1">
                    <a:lumMod val="75000"/>
                  </a:schemeClr>
                </a:solidFill>
              </a:defRPr>
            </a:lvl6pPr>
            <a:lvl7pPr marL="224028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>
                <a:solidFill>
                  <a:schemeClr val="accent1">
                    <a:lumMod val="75000"/>
                  </a:schemeClr>
                </a:solidFill>
              </a:defRPr>
            </a:lvl7pPr>
            <a:lvl8pPr marL="256032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>
                <a:solidFill>
                  <a:schemeClr val="accent1">
                    <a:lumMod val="75000"/>
                  </a:schemeClr>
                </a:solidFill>
              </a:defRPr>
            </a:lvl8pPr>
            <a:lvl9pPr marL="2880360" indent="-320040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>
                <a:solidFill>
                  <a:schemeClr val="accent1">
                    <a:lumMod val="75000"/>
                  </a:schemeClr>
                </a:solidFill>
              </a:defRPr>
            </a:lvl9pPr>
          </a:lstStyle>
          <a:p>
            <a:r>
              <a:rPr lang="fr-CH" dirty="0" err="1"/>
              <a:t>Back-end</a:t>
            </a:r>
            <a:br>
              <a:rPr lang="fr-CH" dirty="0"/>
            </a:br>
            <a:r>
              <a:rPr lang="fr-CH" dirty="0" err="1"/>
              <a:t>Front-end</a:t>
            </a:r>
            <a:endParaRPr lang="fr-CH" dirty="0"/>
          </a:p>
        </p:txBody>
      </p:sp>
      <p:pic>
        <p:nvPicPr>
          <p:cNvPr id="29" name="Image 28" descr="Une image contenant capture d’écran, Caractère coloré, cercle, conception&#10;&#10;Description générée automatiquement">
            <a:extLst>
              <a:ext uri="{FF2B5EF4-FFF2-40B4-BE49-F238E27FC236}">
                <a16:creationId xmlns:a16="http://schemas.microsoft.com/office/drawing/2014/main" id="{6F1EE16D-2B87-5F77-C12F-4CA8C34C8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397" y="3710569"/>
            <a:ext cx="760787" cy="7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8971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Technologies utilisées (</a:t>
            </a:r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Back-end</a:t>
            </a:r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A519990-3C01-4761-BF8E-8A8BC2C56B3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5575" y="1727011"/>
            <a:ext cx="3519028" cy="572150"/>
          </a:xfrm>
        </p:spPr>
        <p:txBody>
          <a:bodyPr/>
          <a:lstStyle/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Bcrypt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D48AB2-7B87-4FA9-90BB-0B88AD92D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75" y="2419555"/>
            <a:ext cx="3519028" cy="1158146"/>
          </a:xfrm>
        </p:spPr>
        <p:txBody>
          <a:bodyPr>
            <a:normAutofit/>
          </a:bodyPr>
          <a:lstStyle/>
          <a:p>
            <a:r>
              <a:rPr lang="fr-CH" sz="20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Hashage</a:t>
            </a:r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</a:t>
            </a:r>
            <a:b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mots de passe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8A93BCF-7682-4066-8958-65ED5DD224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336486" y="1727011"/>
            <a:ext cx="3519028" cy="572150"/>
          </a:xfrm>
        </p:spPr>
        <p:txBody>
          <a:bodyPr/>
          <a:lstStyle/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Passport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E1BABDF-2D81-4200-AB3D-E2AC2AA8519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37397" y="1721363"/>
            <a:ext cx="3519028" cy="577798"/>
          </a:xfrm>
        </p:spPr>
        <p:txBody>
          <a:bodyPr/>
          <a:lstStyle/>
          <a:p>
            <a:r>
              <a:rPr lang="fr-CH" sz="2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FC99DB0-0E4B-867B-EF02-9B1BC3D8E004}"/>
              </a:ext>
            </a:extLst>
          </p:cNvPr>
          <p:cNvSpPr txBox="1">
            <a:spLocks/>
          </p:cNvSpPr>
          <p:nvPr/>
        </p:nvSpPr>
        <p:spPr>
          <a:xfrm>
            <a:off x="4336486" y="2425204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Authentification et session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25F567F5-38D0-B821-4C14-686F925693E3}"/>
              </a:ext>
            </a:extLst>
          </p:cNvPr>
          <p:cNvSpPr txBox="1">
            <a:spLocks/>
          </p:cNvSpPr>
          <p:nvPr/>
        </p:nvSpPr>
        <p:spPr>
          <a:xfrm>
            <a:off x="8237397" y="2361142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Serveur API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3F64BB10-43C2-38D0-11A2-601B554B7633}"/>
              </a:ext>
            </a:extLst>
          </p:cNvPr>
          <p:cNvSpPr txBox="1">
            <a:spLocks/>
          </p:cNvSpPr>
          <p:nvPr/>
        </p:nvSpPr>
        <p:spPr>
          <a:xfrm>
            <a:off x="435575" y="3866296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Compression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C4AC96C0-1511-8C0D-419E-2ABAFAED7DE0}"/>
              </a:ext>
            </a:extLst>
          </p:cNvPr>
          <p:cNvSpPr txBox="1">
            <a:spLocks/>
          </p:cNvSpPr>
          <p:nvPr/>
        </p:nvSpPr>
        <p:spPr>
          <a:xfrm>
            <a:off x="435575" y="4558840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Compression du body des paquets HTTP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1FD0FB29-A828-C69F-520C-90679EAA6B4E}"/>
              </a:ext>
            </a:extLst>
          </p:cNvPr>
          <p:cNvSpPr txBox="1">
            <a:spLocks/>
          </p:cNvSpPr>
          <p:nvPr/>
        </p:nvSpPr>
        <p:spPr>
          <a:xfrm>
            <a:off x="4336486" y="3871758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Winston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E9AA7245-3FCD-5436-6BA3-A43119537F85}"/>
              </a:ext>
            </a:extLst>
          </p:cNvPr>
          <p:cNvSpPr txBox="1">
            <a:spLocks/>
          </p:cNvSpPr>
          <p:nvPr/>
        </p:nvSpPr>
        <p:spPr>
          <a:xfrm>
            <a:off x="4336486" y="4564302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Journalisation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Image 24" descr="Une image contenant symbole, Graphique, capture d’écran, art&#10;&#10;Description générée automatiquement">
            <a:extLst>
              <a:ext uri="{FF2B5EF4-FFF2-40B4-BE49-F238E27FC236}">
                <a16:creationId xmlns:a16="http://schemas.microsoft.com/office/drawing/2014/main" id="{9EB63E99-ECEF-0BFC-64D6-32A2AA8C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27" y="4001746"/>
            <a:ext cx="692544" cy="692544"/>
          </a:xfrm>
          <a:prstGeom prst="rect">
            <a:avLst/>
          </a:prstGeom>
        </p:spPr>
      </p:pic>
      <p:pic>
        <p:nvPicPr>
          <p:cNvPr id="29" name="Image 28" descr="Une image contenant Graphique, Caractère coloré, cercle, graphisme&#10;&#10;Description générée automatiquement">
            <a:extLst>
              <a:ext uri="{FF2B5EF4-FFF2-40B4-BE49-F238E27FC236}">
                <a16:creationId xmlns:a16="http://schemas.microsoft.com/office/drawing/2014/main" id="{90E71C01-64AA-8A68-3943-68E37F9C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37" y="1680460"/>
            <a:ext cx="848563" cy="848563"/>
          </a:xfrm>
          <a:prstGeom prst="rect">
            <a:avLst/>
          </a:prstGeom>
        </p:spPr>
      </p:pic>
      <p:pic>
        <p:nvPicPr>
          <p:cNvPr id="31" name="Image 30" descr="Une image contenant cercle, Graphique, Police, logo&#10;&#10;Description générée automatiquement">
            <a:extLst>
              <a:ext uri="{FF2B5EF4-FFF2-40B4-BE49-F238E27FC236}">
                <a16:creationId xmlns:a16="http://schemas.microsoft.com/office/drawing/2014/main" id="{CB28048B-D933-4F4C-7369-2BE52688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200" y="1712471"/>
            <a:ext cx="896979" cy="896979"/>
          </a:xfrm>
          <a:prstGeom prst="rect">
            <a:avLst/>
          </a:prstGeom>
        </p:spPr>
      </p:pic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BB7C0A06-14AB-E851-FD27-AD01F8A6103A}"/>
              </a:ext>
            </a:extLst>
          </p:cNvPr>
          <p:cNvSpPr txBox="1">
            <a:spLocks/>
          </p:cNvSpPr>
          <p:nvPr/>
        </p:nvSpPr>
        <p:spPr>
          <a:xfrm>
            <a:off x="8181876" y="3843710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Swagger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44E75DAF-ADC2-3988-5E54-88421768377E}"/>
              </a:ext>
            </a:extLst>
          </p:cNvPr>
          <p:cNvSpPr txBox="1">
            <a:spLocks/>
          </p:cNvSpPr>
          <p:nvPr/>
        </p:nvSpPr>
        <p:spPr>
          <a:xfrm>
            <a:off x="8181876" y="4536254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Documentation API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331960-33AC-3A99-E4B9-086836A9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390" y="3751437"/>
            <a:ext cx="970789" cy="97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97429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A519990-3C01-4761-BF8E-8A8BC2C56B3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157574" y="1840488"/>
            <a:ext cx="3519028" cy="572150"/>
          </a:xfrm>
        </p:spPr>
        <p:txBody>
          <a:bodyPr/>
          <a:lstStyle/>
          <a:p>
            <a:r>
              <a:rPr lang="fr-CH" sz="2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MUI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D48AB2-7B87-4FA9-90BB-0B88AD92D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574" y="2533032"/>
            <a:ext cx="3519028" cy="1158146"/>
          </a:xfrm>
        </p:spPr>
        <p:txBody>
          <a:bodyPr>
            <a:normAutofit/>
          </a:bodyPr>
          <a:lstStyle/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Composants </a:t>
            </a:r>
            <a:r>
              <a:rPr lang="fr-CH" sz="20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préfabriqués.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8A93BCF-7682-4066-8958-65ED5DD224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261414" y="1982777"/>
            <a:ext cx="3519028" cy="572150"/>
          </a:xfrm>
        </p:spPr>
        <p:txBody>
          <a:bodyPr/>
          <a:lstStyle/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FC99DB0-0E4B-867B-EF02-9B1BC3D8E004}"/>
              </a:ext>
            </a:extLst>
          </p:cNvPr>
          <p:cNvSpPr txBox="1">
            <a:spLocks/>
          </p:cNvSpPr>
          <p:nvPr/>
        </p:nvSpPr>
        <p:spPr>
          <a:xfrm>
            <a:off x="1261414" y="2680970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Front-end</a:t>
            </a:r>
            <a:endParaRPr lang="fr-CH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Technologies utilisées (</a:t>
            </a:r>
            <a:r>
              <a:rPr lang="fr-CH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Front-end</a:t>
            </a:r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4EB7ED3-8722-F54D-BCE3-400E712C5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88" y="2017121"/>
            <a:ext cx="877982" cy="76346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910CA7A-4750-3441-82E8-EEA3833F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023" y="1982777"/>
            <a:ext cx="766108" cy="661406"/>
          </a:xfrm>
          <a:prstGeom prst="rect">
            <a:avLst/>
          </a:prstGeom>
        </p:spPr>
      </p:pic>
      <p:pic>
        <p:nvPicPr>
          <p:cNvPr id="1028" name="Picture 4" descr="React Router Basics: Routing in a Single-page Application">
            <a:extLst>
              <a:ext uri="{FF2B5EF4-FFF2-40B4-BE49-F238E27FC236}">
                <a16:creationId xmlns:a16="http://schemas.microsoft.com/office/drawing/2014/main" id="{9F73ED8F-45E0-67D1-9C75-C24FAA28E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3" t="22355" r="20975" b="21377"/>
          <a:stretch/>
        </p:blipFill>
        <p:spPr bwMode="auto">
          <a:xfrm>
            <a:off x="3856243" y="3623159"/>
            <a:ext cx="1508021" cy="97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0">
            <a:extLst>
              <a:ext uri="{FF2B5EF4-FFF2-40B4-BE49-F238E27FC236}">
                <a16:creationId xmlns:a16="http://schemas.microsoft.com/office/drawing/2014/main" id="{DFC9ACB6-300B-8BE4-DF2F-76650C054B66}"/>
              </a:ext>
            </a:extLst>
          </p:cNvPr>
          <p:cNvSpPr txBox="1">
            <a:spLocks/>
          </p:cNvSpPr>
          <p:nvPr/>
        </p:nvSpPr>
        <p:spPr>
          <a:xfrm>
            <a:off x="1261414" y="4597021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Bibliothèque de routage pour </a:t>
            </a:r>
            <a:r>
              <a:rPr lang="fr-CH" sz="20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</a:t>
            </a:r>
            <a:endParaRPr lang="fr-CH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CDEB867C-04C3-753F-F02B-116AB01F71FF}"/>
              </a:ext>
            </a:extLst>
          </p:cNvPr>
          <p:cNvSpPr txBox="1">
            <a:spLocks/>
          </p:cNvSpPr>
          <p:nvPr/>
        </p:nvSpPr>
        <p:spPr>
          <a:xfrm>
            <a:off x="1261414" y="3828992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CH" sz="2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Router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738EE288-09C0-3D62-C916-B8A09C83A205}"/>
              </a:ext>
            </a:extLst>
          </p:cNvPr>
          <p:cNvSpPr txBox="1">
            <a:spLocks/>
          </p:cNvSpPr>
          <p:nvPr/>
        </p:nvSpPr>
        <p:spPr>
          <a:xfrm>
            <a:off x="7157574" y="3881693"/>
            <a:ext cx="3519028" cy="57215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None/>
              <a:defRPr sz="20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fr-CH" sz="2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-Google-</a:t>
            </a:r>
            <a:r>
              <a:rPr lang="fr-CH" sz="28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Maps</a:t>
            </a:r>
            <a:endParaRPr lang="fr-CH" sz="28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AA136F10-7C5E-BC0A-6CDF-0EF7BC204B7F}"/>
              </a:ext>
            </a:extLst>
          </p:cNvPr>
          <p:cNvSpPr txBox="1">
            <a:spLocks/>
          </p:cNvSpPr>
          <p:nvPr/>
        </p:nvSpPr>
        <p:spPr>
          <a:xfrm>
            <a:off x="7157574" y="4579886"/>
            <a:ext cx="3519028" cy="1158146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0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Itinéraire</a:t>
            </a:r>
          </a:p>
        </p:txBody>
      </p:sp>
      <p:pic>
        <p:nvPicPr>
          <p:cNvPr id="2050" name="Picture 2" descr="À propos de Google Maps">
            <a:extLst>
              <a:ext uri="{FF2B5EF4-FFF2-40B4-BE49-F238E27FC236}">
                <a16:creationId xmlns:a16="http://schemas.microsoft.com/office/drawing/2014/main" id="{9657332A-40AA-0DD7-7665-0EF499F33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781" y="3881693"/>
            <a:ext cx="768096" cy="76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392654"/>
      </p:ext>
    </p:extLst>
  </p:cSld>
  <p:clrMapOvr>
    <a:masterClrMapping/>
  </p:clrMapOvr>
  <p:transition spd="med">
    <p:pull dir="r"/>
  </p:transition>
</p:sld>
</file>

<file path=ppt/theme/theme1.xml><?xml version="1.0" encoding="utf-8"?>
<a:theme xmlns:a="http://schemas.openxmlformats.org/drawingml/2006/main" name="ShojiVTI">
  <a:themeElements>
    <a:clrScheme name="Personnalisé 2">
      <a:dk1>
        <a:sysClr val="windowText" lastClr="000000"/>
      </a:dk1>
      <a:lt1>
        <a:srgbClr val="FFFFFF"/>
      </a:lt1>
      <a:dk2>
        <a:srgbClr val="595460"/>
      </a:dk2>
      <a:lt2>
        <a:srgbClr val="FFFFFF"/>
      </a:lt2>
      <a:accent1>
        <a:srgbClr val="1A8B31"/>
      </a:accent1>
      <a:accent2>
        <a:srgbClr val="024593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 design" id="{8DF40F11-961C-40C1-B57E-2C85D77BE8AB}" vid="{190CBECE-7035-4069-999B-A1AE92AB27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2330D6-F005-4F15-8FBA-5049BFF093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B374A7-2E79-4FEF-822D-2492B9AD907B}">
  <ds:schemaRefs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93A0A0-A69C-47FE-9FE5-21F06181BF4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{D90540DA-694F-4295-B41A-C2B0D2B79834}tf56000440_win32</Template>
  <TotalTime>509</TotalTime>
  <Words>158</Words>
  <Application>Microsoft Office PowerPoint</Application>
  <PresentationFormat>Grand écran</PresentationFormat>
  <Paragraphs>68</Paragraphs>
  <Slides>11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Meiryo</vt:lpstr>
      <vt:lpstr>Arial</vt:lpstr>
      <vt:lpstr>Calibri</vt:lpstr>
      <vt:lpstr>Corbel</vt:lpstr>
      <vt:lpstr>ShojiVTI</vt:lpstr>
      <vt:lpstr>PDG Groupe 9 Gestion de déchèteries</vt:lpstr>
      <vt:lpstr>Sommaire</vt:lpstr>
      <vt:lpstr>Description du projet</vt:lpstr>
      <vt:lpstr>Présentation PowerPoint</vt:lpstr>
      <vt:lpstr>Architecture</vt:lpstr>
      <vt:lpstr>Architecture</vt:lpstr>
      <vt:lpstr>Technologies utilisées (Infrastructure)</vt:lpstr>
      <vt:lpstr>Technologies utilisées (Back-end)</vt:lpstr>
      <vt:lpstr>Technologies utilisées (Front-end)</vt:lpstr>
      <vt:lpstr>Vidéo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PROJET-BDR Gestion de décheteries</dc:title>
  <dc:creator>Hussain Lucas</dc:creator>
  <cp:lastModifiedBy>Oliveira Ramos Dylan José</cp:lastModifiedBy>
  <cp:revision>28</cp:revision>
  <dcterms:created xsi:type="dcterms:W3CDTF">2024-01-15T13:32:23Z</dcterms:created>
  <dcterms:modified xsi:type="dcterms:W3CDTF">2024-09-04T08:28:00Z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